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14"/>
  </p:notesMasterIdLst>
  <p:handoutMasterIdLst>
    <p:handoutMasterId r:id="rId15"/>
  </p:handoutMasterIdLst>
  <p:sldIdLst>
    <p:sldId id="2076138466" r:id="rId5"/>
    <p:sldId id="2076138469" r:id="rId6"/>
    <p:sldId id="2076138468" r:id="rId7"/>
    <p:sldId id="2076138472" r:id="rId8"/>
    <p:sldId id="2076138471" r:id="rId9"/>
    <p:sldId id="2076138474" r:id="rId10"/>
    <p:sldId id="2076138475" r:id="rId11"/>
    <p:sldId id="2076138473" r:id="rId12"/>
    <p:sldId id="2076138470"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A13E2DE8-A0B6-2F47-A158-2D3996934DED}">
          <p14:sldIdLst>
            <p14:sldId id="2076138466"/>
            <p14:sldId id="2076138469"/>
            <p14:sldId id="2076138468"/>
            <p14:sldId id="2076138472"/>
            <p14:sldId id="2076138471"/>
            <p14:sldId id="2076138474"/>
            <p14:sldId id="2076138475"/>
            <p14:sldId id="2076138473"/>
            <p14:sldId id="207613847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autoAdjust="0"/>
    <p:restoredTop sz="96197" autoAdjust="0"/>
  </p:normalViewPr>
  <p:slideViewPr>
    <p:cSldViewPr snapToGrid="0">
      <p:cViewPr varScale="1">
        <p:scale>
          <a:sx n="93" d="100"/>
          <a:sy n="93" d="100"/>
        </p:scale>
        <p:origin x="66" y="48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10/4/2022 2:21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10/4/2022 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10/4/2022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2589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10/4/2022 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44317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10/4/2022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27692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8" Type="http://schemas.openxmlformats.org/officeDocument/2006/relationships/hyperlink" Target="https://www.greyhatbeard.com/" TargetMode="External"/><Relationship Id="rId3" Type="http://schemas.openxmlformats.org/officeDocument/2006/relationships/image" Target="../media/image23.jpeg"/><Relationship Id="rId7" Type="http://schemas.openxmlformats.org/officeDocument/2006/relationships/hyperlink" Target="https://garrytrinder.github.io/" TargetMode="External"/><Relationship Id="rId2" Type="http://schemas.openxmlformats.org/officeDocument/2006/relationships/notesSlide" Target="../notesSlides/notesSlide2.xml"/><Relationship Id="rId1" Type="http://schemas.openxmlformats.org/officeDocument/2006/relationships/slideLayout" Target="../slideLayouts/slideLayout83.xml"/><Relationship Id="rId6" Type="http://schemas.openxmlformats.org/officeDocument/2006/relationships/hyperlink" Target="https://pnp.github.io/cli-microsoft365/" TargetMode="External"/><Relationship Id="rId5" Type="http://schemas.openxmlformats.org/officeDocument/2006/relationships/hyperlink" Target="https://pnp.github.io/" TargetMode="External"/><Relationship Id="rId10" Type="http://schemas.openxmlformats.org/officeDocument/2006/relationships/hyperlink" Target="https://www.linkedin.com/in/gtrinder" TargetMode="External"/><Relationship Id="rId4" Type="http://schemas.openxmlformats.org/officeDocument/2006/relationships/hyperlink" Target="https://www.microsoft.com/" TargetMode="External"/><Relationship Id="rId9" Type="http://schemas.openxmlformats.org/officeDocument/2006/relationships/hyperlink" Target="https://twitter.com/garrytrinde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fficeDev/TeamsFx" TargetMode="External"/><Relationship Id="rId2" Type="http://schemas.openxmlformats.org/officeDocument/2006/relationships/hyperlink" Target="https://learn.microsoft.com/en-us/microsoftteams/platform/toolkit/teams-toolkit-fundamentals?pivots=visual-studio-code" TargetMode="External"/><Relationship Id="rId1" Type="http://schemas.openxmlformats.org/officeDocument/2006/relationships/slideLayout" Target="../slideLayouts/slideLayout75.xml"/><Relationship Id="rId5" Type="http://schemas.openxmlformats.org/officeDocument/2006/relationships/hyperlink" Target="https://learn.microsoft.com/en-us/microsoftteams/platform/toolkit/teamsfx-sdk" TargetMode="External"/><Relationship Id="rId4" Type="http://schemas.openxmlformats.org/officeDocument/2006/relationships/hyperlink" Target="https://learn.microsoft.com/en-us/microsoftteams/platform/toolkit/create-new-project?pivots=visual-studio-cod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0" y="-9000"/>
            <a:ext cx="12204000" cy="6876000"/>
          </a:xfrm>
          <a:prstGeom prst="rect">
            <a:avLst/>
          </a:prstGeom>
        </p:spPr>
      </p:pic>
      <p:sp>
        <p:nvSpPr>
          <p:cNvPr id="4" name="Title 3"/>
          <p:cNvSpPr>
            <a:spLocks noGrp="1"/>
          </p:cNvSpPr>
          <p:nvPr>
            <p:ph type="title"/>
          </p:nvPr>
        </p:nvSpPr>
        <p:spPr>
          <a:xfrm>
            <a:off x="584200" y="1317785"/>
            <a:ext cx="5511800" cy="2215991"/>
          </a:xfrm>
        </p:spPr>
        <p:txBody>
          <a:bodyPr/>
          <a:lstStyle/>
          <a:p>
            <a:r>
              <a:rPr lang="en-US" dirty="0"/>
              <a:t>Build your first </a:t>
            </a:r>
            <a:br>
              <a:rPr lang="en-US" dirty="0"/>
            </a:br>
            <a:r>
              <a:rPr lang="en-US" dirty="0"/>
              <a:t>notification bot using Teams Toolkit for Visual Studio Code</a:t>
            </a:r>
          </a:p>
        </p:txBody>
      </p:sp>
      <p:sp>
        <p:nvSpPr>
          <p:cNvPr id="5" name="Text Placeholder 4"/>
          <p:cNvSpPr>
            <a:spLocks noGrp="1"/>
          </p:cNvSpPr>
          <p:nvPr>
            <p:ph type="body" sz="quarter" idx="12"/>
          </p:nvPr>
        </p:nvSpPr>
        <p:spPr>
          <a:xfrm>
            <a:off x="584200" y="3962400"/>
            <a:ext cx="5511800" cy="338554"/>
          </a:xfrm>
        </p:spPr>
        <p:txBody>
          <a:bodyPr/>
          <a:lstStyle/>
          <a:p>
            <a:endParaRPr lang="en-US" dirty="0"/>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52319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F4DB-6118-514D-8E81-217F4B15E259}"/>
              </a:ext>
            </a:extLst>
          </p:cNvPr>
          <p:cNvSpPr>
            <a:spLocks noGrp="1"/>
          </p:cNvSpPr>
          <p:nvPr>
            <p:ph type="title" idx="4294967295"/>
          </p:nvPr>
        </p:nvSpPr>
        <p:spPr>
          <a:xfrm>
            <a:off x="588263" y="-624177"/>
            <a:ext cx="3477325" cy="553998"/>
          </a:xfrm>
        </p:spPr>
        <p:txBody>
          <a:bodyPr/>
          <a:lstStyle/>
          <a:p>
            <a:r>
              <a:rPr lang="en-US" dirty="0"/>
              <a:t>Profile Slide</a:t>
            </a:r>
          </a:p>
        </p:txBody>
      </p:sp>
      <p:pic>
        <p:nvPicPr>
          <p:cNvPr id="12" name="Picture Placeholder 11">
            <a:extLst>
              <a:ext uri="{FF2B5EF4-FFF2-40B4-BE49-F238E27FC236}">
                <a16:creationId xmlns:a16="http://schemas.microsoft.com/office/drawing/2014/main" id="{E77B57F0-3659-4145-AE7A-4F7F2ED76A46}"/>
              </a:ext>
            </a:extLst>
          </p:cNvPr>
          <p:cNvPicPr>
            <a:picLocks noGrp="1" noChangeAspect="1"/>
          </p:cNvPicPr>
          <p:nvPr>
            <p:ph type="pic" sz="quarter" idx="10"/>
          </p:nvPr>
        </p:nvPicPr>
        <p:blipFill>
          <a:blip r:embed="rId3"/>
          <a:srcRect l="20361" r="20361"/>
          <a:stretch/>
        </p:blipFill>
        <p:spPr>
          <a:xfrm>
            <a:off x="-1" y="-4553"/>
            <a:ext cx="4068000" cy="6862553"/>
          </a:xfrm>
        </p:spPr>
      </p:pic>
      <p:sp>
        <p:nvSpPr>
          <p:cNvPr id="3" name="Text Placeholder 2">
            <a:extLst>
              <a:ext uri="{FF2B5EF4-FFF2-40B4-BE49-F238E27FC236}">
                <a16:creationId xmlns:a16="http://schemas.microsoft.com/office/drawing/2014/main" id="{9C0C18FC-643A-C743-9AF0-F98F309DF074}"/>
              </a:ext>
            </a:extLst>
          </p:cNvPr>
          <p:cNvSpPr>
            <a:spLocks noGrp="1"/>
          </p:cNvSpPr>
          <p:nvPr>
            <p:ph type="body" sz="quarter" idx="11"/>
          </p:nvPr>
        </p:nvSpPr>
        <p:spPr/>
        <p:txBody>
          <a:bodyPr/>
          <a:lstStyle/>
          <a:p>
            <a:r>
              <a:rPr lang="en-US" dirty="0"/>
              <a:t>Garry Trinder</a:t>
            </a:r>
          </a:p>
        </p:txBody>
      </p:sp>
      <p:sp>
        <p:nvSpPr>
          <p:cNvPr id="5" name="Text Placeholder 4">
            <a:extLst>
              <a:ext uri="{FF2B5EF4-FFF2-40B4-BE49-F238E27FC236}">
                <a16:creationId xmlns:a16="http://schemas.microsoft.com/office/drawing/2014/main" id="{D8038EF0-5DC8-6C4C-811C-CCFB1D73F9CE}"/>
              </a:ext>
            </a:extLst>
          </p:cNvPr>
          <p:cNvSpPr>
            <a:spLocks noGrp="1"/>
          </p:cNvSpPr>
          <p:nvPr>
            <p:ph type="body" sz="quarter" idx="13"/>
          </p:nvPr>
        </p:nvSpPr>
        <p:spPr>
          <a:xfrm>
            <a:off x="5016499" y="1743244"/>
            <a:ext cx="5832475" cy="4748096"/>
          </a:xfrm>
        </p:spPr>
        <p:txBody>
          <a:bodyPr/>
          <a:lstStyle/>
          <a:p>
            <a:pPr algn="l"/>
            <a:r>
              <a:rPr lang="en-GB" dirty="0"/>
              <a:t>💼 I work at </a:t>
            </a:r>
            <a:r>
              <a:rPr lang="en-GB" dirty="0">
                <a:hlinkClick r:id="rId4"/>
              </a:rPr>
              <a:t>Microsoft</a:t>
            </a:r>
            <a:r>
              <a:rPr lang="en-GB" dirty="0"/>
              <a:t> as a Senior Cloud Developer Advocate focused on Microsoft 365, where I help empower every developer on the planet to achieve more and to be successful with the Microsoft 365 platform</a:t>
            </a:r>
          </a:p>
          <a:p>
            <a:pPr algn="l"/>
            <a:endParaRPr lang="en-GB" dirty="0"/>
          </a:p>
          <a:p>
            <a:pPr algn="l"/>
            <a:r>
              <a:rPr lang="en-GB" dirty="0"/>
              <a:t>💻 I'm part of </a:t>
            </a:r>
            <a:r>
              <a:rPr lang="en-GB" dirty="0">
                <a:hlinkClick r:id="rId5"/>
              </a:rPr>
              <a:t>Microsoft 365 Platform Community</a:t>
            </a:r>
            <a:r>
              <a:rPr lang="en-GB" dirty="0"/>
              <a:t> (PnP) team where we help developers extend Microsoft 365 following best practices</a:t>
            </a:r>
          </a:p>
          <a:p>
            <a:pPr algn="l"/>
            <a:endParaRPr lang="en-GB" dirty="0"/>
          </a:p>
          <a:p>
            <a:pPr algn="l"/>
            <a:r>
              <a:rPr lang="en-GB" dirty="0"/>
              <a:t>⌨️ I co-maintain </a:t>
            </a:r>
            <a:r>
              <a:rPr lang="en-GB" dirty="0">
                <a:hlinkClick r:id="rId6"/>
              </a:rPr>
              <a:t>CLI for Microsoft 365</a:t>
            </a:r>
            <a:r>
              <a:rPr lang="en-GB" dirty="0"/>
              <a:t> which is a cross-platform CLI to help manage Microsoft 365 tenants and SharePoint Framework projects</a:t>
            </a:r>
          </a:p>
          <a:p>
            <a:pPr algn="l"/>
            <a:endParaRPr lang="en-GB" dirty="0"/>
          </a:p>
          <a:p>
            <a:pPr algn="l"/>
            <a:r>
              <a:rPr lang="en-GB" dirty="0"/>
              <a:t>✍️ I share things on my </a:t>
            </a:r>
            <a:r>
              <a:rPr lang="en-GB" dirty="0">
                <a:hlinkClick r:id="rId7"/>
              </a:rPr>
              <a:t>blog</a:t>
            </a:r>
            <a:r>
              <a:rPr lang="en-GB" dirty="0"/>
              <a:t> (</a:t>
            </a:r>
            <a:r>
              <a:rPr lang="en-GB" dirty="0" err="1"/>
              <a:t>garrytrinder.github.io</a:t>
            </a:r>
            <a:r>
              <a:rPr lang="en-GB" dirty="0"/>
              <a:t>)</a:t>
            </a:r>
          </a:p>
          <a:p>
            <a:pPr algn="l"/>
            <a:endParaRPr lang="en-GB" dirty="0"/>
          </a:p>
          <a:p>
            <a:pPr algn="l"/>
            <a:r>
              <a:rPr lang="en-GB" dirty="0"/>
              <a:t>🎙 I talk about Microsoft 365 and the Modern Workplace on the </a:t>
            </a:r>
            <a:r>
              <a:rPr lang="en-GB" dirty="0">
                <a:hlinkClick r:id="rId8"/>
              </a:rPr>
              <a:t>GreyHatBeardPrincess</a:t>
            </a:r>
            <a:r>
              <a:rPr lang="en-GB" dirty="0"/>
              <a:t> podcast 🦡🎩🧔🏻👸</a:t>
            </a:r>
          </a:p>
          <a:p>
            <a:pPr algn="l"/>
            <a:endParaRPr lang="en-GB" dirty="0"/>
          </a:p>
          <a:p>
            <a:pPr algn="l"/>
            <a:r>
              <a:rPr lang="en-GB" dirty="0"/>
              <a:t>💬 Ask me about Microsoft 365 platform development</a:t>
            </a:r>
          </a:p>
          <a:p>
            <a:pPr algn="l"/>
            <a:endParaRPr lang="en-GB" dirty="0"/>
          </a:p>
          <a:p>
            <a:pPr algn="l"/>
            <a:r>
              <a:rPr lang="en-GB" dirty="0"/>
              <a:t>📫 You can reach me on </a:t>
            </a:r>
            <a:r>
              <a:rPr lang="en-GB" dirty="0">
                <a:hlinkClick r:id="rId9"/>
              </a:rPr>
              <a:t>twitter</a:t>
            </a:r>
            <a:r>
              <a:rPr lang="en-GB" dirty="0"/>
              <a:t> (@</a:t>
            </a:r>
            <a:r>
              <a:rPr lang="en-GB" dirty="0" err="1"/>
              <a:t>garrytrinder</a:t>
            </a:r>
            <a:r>
              <a:rPr lang="en-GB" dirty="0"/>
              <a:t>) or </a:t>
            </a:r>
            <a:r>
              <a:rPr lang="en-GB" dirty="0">
                <a:hlinkClick r:id="rId10"/>
              </a:rPr>
              <a:t>LinkedIn</a:t>
            </a:r>
            <a:endParaRPr lang="en-GB" dirty="0"/>
          </a:p>
          <a:p>
            <a:endParaRPr lang="en-US" dirty="0"/>
          </a:p>
        </p:txBody>
      </p:sp>
    </p:spTree>
    <p:extLst>
      <p:ext uri="{BB962C8B-B14F-4D97-AF65-F5344CB8AC3E}">
        <p14:creationId xmlns:p14="http://schemas.microsoft.com/office/powerpoint/2010/main" val="10584838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dirty="0"/>
              <a:t>Agenda</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436688"/>
            <a:ext cx="3470275" cy="4727444"/>
          </a:xfrm>
        </p:spPr>
        <p:txBody>
          <a:bodyPr>
            <a:noAutofit/>
          </a:bodyPr>
          <a:lstStyle/>
          <a:p>
            <a:pPr marL="342900" indent="-342900">
              <a:buFont typeface="Arial" panose="020B0604020202020204" pitchFamily="34" charset="0"/>
              <a:buChar char="•"/>
            </a:pPr>
            <a:r>
              <a:rPr lang="en-US" dirty="0"/>
              <a:t>What is a notification bot?</a:t>
            </a:r>
          </a:p>
          <a:p>
            <a:pPr marL="342900" indent="-342900">
              <a:buFont typeface="Arial" panose="020B0604020202020204" pitchFamily="34" charset="0"/>
              <a:buChar char="•"/>
            </a:pPr>
            <a:r>
              <a:rPr lang="en-US" dirty="0"/>
              <a:t>Teams Toolkit for Visual Studio Code</a:t>
            </a:r>
          </a:p>
          <a:p>
            <a:pPr marL="342900" indent="-342900">
              <a:buFont typeface="Arial" panose="020B0604020202020204" pitchFamily="34" charset="0"/>
              <a:buChar char="•"/>
            </a:pPr>
            <a:r>
              <a:rPr lang="en-US" dirty="0"/>
              <a:t>Create your first project</a:t>
            </a:r>
          </a:p>
          <a:p>
            <a:pPr marL="342900" indent="-342900">
              <a:buFont typeface="Arial" panose="020B0604020202020204" pitchFamily="34" charset="0"/>
              <a:buChar char="•"/>
            </a:pPr>
            <a:r>
              <a:rPr lang="en-US" dirty="0"/>
              <a:t>Project overview</a:t>
            </a:r>
          </a:p>
          <a:p>
            <a:pPr marL="342900" indent="-342900">
              <a:buFont typeface="Arial" panose="020B0604020202020204" pitchFamily="34" charset="0"/>
              <a:buChar char="•"/>
            </a:pPr>
            <a:r>
              <a:rPr lang="en-US" dirty="0"/>
              <a:t>Running the bot for the first time</a:t>
            </a:r>
          </a:p>
          <a:p>
            <a:pPr marL="342900" indent="-342900">
              <a:buFont typeface="Arial" panose="020B0604020202020204" pitchFamily="34" charset="0"/>
              <a:buChar char="•"/>
            </a:pPr>
            <a:r>
              <a:rPr lang="en-US" dirty="0"/>
              <a:t>Triggering the bot</a:t>
            </a:r>
          </a:p>
          <a:p>
            <a:pPr marL="342900" indent="-342900">
              <a:buFont typeface="Arial" panose="020B0604020202020204" pitchFamily="34" charset="0"/>
              <a:buChar char="•"/>
            </a:pPr>
            <a:r>
              <a:rPr lang="en-US" dirty="0"/>
              <a:t>A look through the code</a:t>
            </a:r>
          </a:p>
          <a:p>
            <a:pPr marL="342900" indent="-342900">
              <a:buFont typeface="Arial" panose="020B0604020202020204" pitchFamily="34" charset="0"/>
              <a:buChar char="•"/>
            </a:pPr>
            <a:r>
              <a:rPr lang="en-US" dirty="0"/>
              <a:t>Summary</a:t>
            </a:r>
          </a:p>
          <a:p>
            <a:pPr marL="342900" indent="-342900">
              <a:buFont typeface="Arial" panose="020B0604020202020204" pitchFamily="34" charset="0"/>
              <a:buChar char="•"/>
            </a:pPr>
            <a:r>
              <a:rPr lang="en-US" dirty="0"/>
              <a:t>Resources</a:t>
            </a:r>
          </a:p>
        </p:txBody>
      </p:sp>
      <p:pic>
        <p:nvPicPr>
          <p:cNvPr id="6" name="Picture Placeholder 5" descr="Overhead view of interwoven highway roads and ramps.">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21782" r="21782"/>
          <a:stretch/>
        </p:blipFill>
        <p:spPr>
          <a:xfrm>
            <a:off x="5299075" y="0"/>
            <a:ext cx="6892925" cy="6858000"/>
          </a:xfrm>
        </p:spPr>
      </p:pic>
    </p:spTree>
    <p:extLst>
      <p:ext uri="{BB962C8B-B14F-4D97-AF65-F5344CB8AC3E}">
        <p14:creationId xmlns:p14="http://schemas.microsoft.com/office/powerpoint/2010/main" val="168799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female and two male employees collaborate around a computer screen.">
            <a:extLst>
              <a:ext uri="{FF2B5EF4-FFF2-40B4-BE49-F238E27FC236}">
                <a16:creationId xmlns:a16="http://schemas.microsoft.com/office/drawing/2014/main" id="{526B7DA3-3FC6-C14A-9D04-61D8F0B70718}"/>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BAE92985-B461-E849-9E65-A59CD40156A5}"/>
              </a:ext>
            </a:extLst>
          </p:cNvPr>
          <p:cNvSpPr>
            <a:spLocks noGrp="1"/>
          </p:cNvSpPr>
          <p:nvPr>
            <p:ph type="title"/>
          </p:nvPr>
        </p:nvSpPr>
        <p:spPr/>
        <p:txBody>
          <a:bodyPr/>
          <a:lstStyle/>
          <a:p>
            <a:r>
              <a:rPr lang="en-US" dirty="0"/>
              <a:t>What is a notification bot?</a:t>
            </a:r>
          </a:p>
        </p:txBody>
      </p:sp>
    </p:spTree>
    <p:extLst>
      <p:ext uri="{BB962C8B-B14F-4D97-AF65-F5344CB8AC3E}">
        <p14:creationId xmlns:p14="http://schemas.microsoft.com/office/powerpoint/2010/main" val="4261767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Teams Toolkit for Visual Studio Code</a:t>
            </a:r>
          </a:p>
        </p:txBody>
      </p:sp>
    </p:spTree>
    <p:extLst>
      <p:ext uri="{BB962C8B-B14F-4D97-AF65-F5344CB8AC3E}">
        <p14:creationId xmlns:p14="http://schemas.microsoft.com/office/powerpoint/2010/main" val="36935903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ale construction employee inspecting a sliding glass window while holding a Surface tablet.">
            <a:extLst>
              <a:ext uri="{FF2B5EF4-FFF2-40B4-BE49-F238E27FC236}">
                <a16:creationId xmlns:a16="http://schemas.microsoft.com/office/drawing/2014/main" id="{E739C398-B1E7-0F44-8082-E55D53F8ABCC}"/>
              </a:ext>
            </a:extLst>
          </p:cNvPr>
          <p:cNvPicPr>
            <a:picLocks noGrp="1" noChangeAspect="1"/>
          </p:cNvPicPr>
          <p:nvPr>
            <p:ph type="pic" sz="quarter" idx="10"/>
          </p:nvPr>
        </p:nvPicPr>
        <p:blipFill>
          <a:blip r:embed="rId2"/>
          <a:srcRect t="7680" b="7680"/>
          <a:stretch>
            <a:fillRect/>
          </a:stretch>
        </p:blipFill>
        <p:spPr>
          <a:xfrm>
            <a:off x="0" y="86061"/>
            <a:ext cx="12192000" cy="6858000"/>
          </a:xfrm>
        </p:spPr>
      </p:pic>
      <p:sp>
        <p:nvSpPr>
          <p:cNvPr id="3" name="Title 2">
            <a:extLst>
              <a:ext uri="{FF2B5EF4-FFF2-40B4-BE49-F238E27FC236}">
                <a16:creationId xmlns:a16="http://schemas.microsoft.com/office/drawing/2014/main" id="{A596E9E3-1D73-9D4E-BD1F-873F00378477}"/>
              </a:ext>
            </a:extLst>
          </p:cNvPr>
          <p:cNvSpPr>
            <a:spLocks noGrp="1"/>
          </p:cNvSpPr>
          <p:nvPr>
            <p:ph type="title"/>
          </p:nvPr>
        </p:nvSpPr>
        <p:spPr/>
        <p:txBody>
          <a:bodyPr/>
          <a:lstStyle/>
          <a:p>
            <a:r>
              <a:rPr lang="en-US" dirty="0"/>
              <a:t>Let’s build</a:t>
            </a:r>
          </a:p>
        </p:txBody>
      </p:sp>
    </p:spTree>
    <p:extLst>
      <p:ext uri="{BB962C8B-B14F-4D97-AF65-F5344CB8AC3E}">
        <p14:creationId xmlns:p14="http://schemas.microsoft.com/office/powerpoint/2010/main" val="73996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7B0F7F1F-5D9A-834C-80D7-114CA420D1FC}"/>
              </a:ext>
            </a:extLst>
          </p:cNvPr>
          <p:cNvSpPr>
            <a:spLocks noGrp="1"/>
          </p:cNvSpPr>
          <p:nvPr>
            <p:ph type="title"/>
          </p:nvPr>
        </p:nvSpPr>
        <p:spPr>
          <a:xfrm>
            <a:off x="577506" y="2362656"/>
            <a:ext cx="2534350" cy="548745"/>
          </a:xfrm>
        </p:spPr>
        <p:txBody>
          <a:bodyPr/>
          <a:lstStyle/>
          <a:p>
            <a:r>
              <a:rPr lang="en-US" dirty="0"/>
              <a:t>Summary</a:t>
            </a:r>
          </a:p>
        </p:txBody>
      </p:sp>
      <p:sp>
        <p:nvSpPr>
          <p:cNvPr id="35" name="Text Placeholder 34">
            <a:extLst>
              <a:ext uri="{FF2B5EF4-FFF2-40B4-BE49-F238E27FC236}">
                <a16:creationId xmlns:a16="http://schemas.microsoft.com/office/drawing/2014/main" id="{04623874-7CA3-2043-A5D7-07E2B3A96993}"/>
              </a:ext>
            </a:extLst>
          </p:cNvPr>
          <p:cNvSpPr>
            <a:spLocks noGrp="1"/>
          </p:cNvSpPr>
          <p:nvPr>
            <p:ph type="body" sz="quarter" idx="23"/>
          </p:nvPr>
        </p:nvSpPr>
        <p:spPr>
          <a:xfrm>
            <a:off x="573442" y="3213556"/>
            <a:ext cx="2538413" cy="215444"/>
          </a:xfrm>
        </p:spPr>
        <p:txBody>
          <a:bodyPr/>
          <a:lstStyle/>
          <a:p>
            <a:r>
              <a:rPr lang="en-US" dirty="0"/>
              <a:t>Today we learned that…</a:t>
            </a:r>
          </a:p>
        </p:txBody>
      </p:sp>
      <p:sp>
        <p:nvSpPr>
          <p:cNvPr id="58" name="Text Placeholder 57">
            <a:extLst>
              <a:ext uri="{FF2B5EF4-FFF2-40B4-BE49-F238E27FC236}">
                <a16:creationId xmlns:a16="http://schemas.microsoft.com/office/drawing/2014/main" id="{FDA7C01E-9170-D04B-83B6-EA066DDEE999}"/>
              </a:ext>
            </a:extLst>
          </p:cNvPr>
          <p:cNvSpPr>
            <a:spLocks noGrp="1"/>
          </p:cNvSpPr>
          <p:nvPr>
            <p:ph type="body" sz="quarter" idx="17"/>
          </p:nvPr>
        </p:nvSpPr>
        <p:spPr>
          <a:xfrm>
            <a:off x="4359629" y="2362657"/>
            <a:ext cx="1587600" cy="360000"/>
          </a:xfrm>
        </p:spPr>
        <p:txBody>
          <a:bodyPr/>
          <a:lstStyle/>
          <a:p>
            <a:r>
              <a:rPr lang="en-US" dirty="0"/>
              <a:t>1</a:t>
            </a:r>
          </a:p>
        </p:txBody>
      </p:sp>
      <p:sp>
        <p:nvSpPr>
          <p:cNvPr id="38" name="Text Placeholder 37">
            <a:extLst>
              <a:ext uri="{FF2B5EF4-FFF2-40B4-BE49-F238E27FC236}">
                <a16:creationId xmlns:a16="http://schemas.microsoft.com/office/drawing/2014/main" id="{CF00471F-DAB5-9046-9A88-9C8B9F5F4C62}"/>
              </a:ext>
            </a:extLst>
          </p:cNvPr>
          <p:cNvSpPr>
            <a:spLocks noGrp="1"/>
          </p:cNvSpPr>
          <p:nvPr>
            <p:ph type="body" sz="quarter" idx="11"/>
          </p:nvPr>
        </p:nvSpPr>
        <p:spPr>
          <a:xfrm>
            <a:off x="4359629" y="2738333"/>
            <a:ext cx="1589088" cy="2413747"/>
          </a:xfrm>
        </p:spPr>
        <p:txBody>
          <a:bodyPr/>
          <a:lstStyle/>
          <a:p>
            <a:r>
              <a:rPr lang="en-US" dirty="0"/>
              <a:t>Notification bots are great for sending pro-active messages into Microsoft Teams</a:t>
            </a:r>
          </a:p>
        </p:txBody>
      </p:sp>
      <p:sp>
        <p:nvSpPr>
          <p:cNvPr id="59" name="Text Placeholder 58">
            <a:extLst>
              <a:ext uri="{FF2B5EF4-FFF2-40B4-BE49-F238E27FC236}">
                <a16:creationId xmlns:a16="http://schemas.microsoft.com/office/drawing/2014/main" id="{DBEC34FE-5FB8-784F-BFBF-A06EC1684114}"/>
              </a:ext>
            </a:extLst>
          </p:cNvPr>
          <p:cNvSpPr>
            <a:spLocks noGrp="1"/>
          </p:cNvSpPr>
          <p:nvPr>
            <p:ph type="body" sz="quarter" idx="18"/>
          </p:nvPr>
        </p:nvSpPr>
        <p:spPr>
          <a:xfrm>
            <a:off x="7182204" y="2362657"/>
            <a:ext cx="1584326" cy="360000"/>
          </a:xfrm>
        </p:spPr>
        <p:txBody>
          <a:bodyPr/>
          <a:lstStyle/>
          <a:p>
            <a:r>
              <a:rPr lang="en-US" dirty="0"/>
              <a:t>2</a:t>
            </a:r>
          </a:p>
        </p:txBody>
      </p:sp>
      <p:sp>
        <p:nvSpPr>
          <p:cNvPr id="39" name="Text Placeholder 38">
            <a:extLst>
              <a:ext uri="{FF2B5EF4-FFF2-40B4-BE49-F238E27FC236}">
                <a16:creationId xmlns:a16="http://schemas.microsoft.com/office/drawing/2014/main" id="{376C21F6-F80E-524A-A796-779B17BC671C}"/>
              </a:ext>
            </a:extLst>
          </p:cNvPr>
          <p:cNvSpPr>
            <a:spLocks noGrp="1"/>
          </p:cNvSpPr>
          <p:nvPr>
            <p:ph type="body" sz="quarter" idx="12"/>
          </p:nvPr>
        </p:nvSpPr>
        <p:spPr>
          <a:xfrm>
            <a:off x="7182205" y="2738333"/>
            <a:ext cx="1584325" cy="2413747"/>
          </a:xfrm>
        </p:spPr>
        <p:txBody>
          <a:bodyPr/>
          <a:lstStyle/>
          <a:p>
            <a:r>
              <a:rPr lang="en-US" dirty="0"/>
              <a:t>Teams Toolkit provides the quickest way to get started developing Microsoft Teams apps</a:t>
            </a:r>
          </a:p>
        </p:txBody>
      </p:sp>
      <p:sp>
        <p:nvSpPr>
          <p:cNvPr id="60" name="Text Placeholder 59">
            <a:extLst>
              <a:ext uri="{FF2B5EF4-FFF2-40B4-BE49-F238E27FC236}">
                <a16:creationId xmlns:a16="http://schemas.microsoft.com/office/drawing/2014/main" id="{9A8850A9-9161-1849-A3CB-0D3475FA1481}"/>
              </a:ext>
            </a:extLst>
          </p:cNvPr>
          <p:cNvSpPr>
            <a:spLocks noGrp="1"/>
          </p:cNvSpPr>
          <p:nvPr>
            <p:ph type="body" sz="quarter" idx="19"/>
          </p:nvPr>
        </p:nvSpPr>
        <p:spPr>
          <a:xfrm>
            <a:off x="10003192" y="2362657"/>
            <a:ext cx="1595438" cy="360000"/>
          </a:xfrm>
        </p:spPr>
        <p:txBody>
          <a:bodyPr/>
          <a:lstStyle/>
          <a:p>
            <a:r>
              <a:rPr lang="en-US" dirty="0"/>
              <a:t>3</a:t>
            </a:r>
          </a:p>
        </p:txBody>
      </p:sp>
      <p:sp>
        <p:nvSpPr>
          <p:cNvPr id="42" name="Text Placeholder 41">
            <a:extLst>
              <a:ext uri="{FF2B5EF4-FFF2-40B4-BE49-F238E27FC236}">
                <a16:creationId xmlns:a16="http://schemas.microsoft.com/office/drawing/2014/main" id="{4371222A-3561-D546-A504-05202D28AD05}"/>
              </a:ext>
            </a:extLst>
          </p:cNvPr>
          <p:cNvSpPr>
            <a:spLocks noGrp="1"/>
          </p:cNvSpPr>
          <p:nvPr>
            <p:ph type="body" sz="quarter" idx="15"/>
          </p:nvPr>
        </p:nvSpPr>
        <p:spPr>
          <a:xfrm>
            <a:off x="10003192" y="2745056"/>
            <a:ext cx="1595438" cy="2413747"/>
          </a:xfrm>
        </p:spPr>
        <p:txBody>
          <a:bodyPr/>
          <a:lstStyle/>
          <a:p>
            <a:r>
              <a:rPr lang="en-US" dirty="0" err="1"/>
              <a:t>TeamsFX</a:t>
            </a:r>
            <a:r>
              <a:rPr lang="en-US" dirty="0"/>
              <a:t> provides a layer of abstraction to simplify working with bot framework</a:t>
            </a:r>
          </a:p>
        </p:txBody>
      </p:sp>
    </p:spTree>
    <p:extLst>
      <p:ext uri="{BB962C8B-B14F-4D97-AF65-F5344CB8AC3E}">
        <p14:creationId xmlns:p14="http://schemas.microsoft.com/office/powerpoint/2010/main" val="1369637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dirty="0"/>
              <a:t>Resources</a:t>
            </a:r>
          </a:p>
        </p:txBody>
      </p:sp>
      <p:sp>
        <p:nvSpPr>
          <p:cNvPr id="5" name="Text Placeholder 4">
            <a:extLst>
              <a:ext uri="{FF2B5EF4-FFF2-40B4-BE49-F238E27FC236}">
                <a16:creationId xmlns:a16="http://schemas.microsoft.com/office/drawing/2014/main" id="{D70B4EF1-9981-6F4A-877C-86F22F4F1B8B}"/>
              </a:ext>
            </a:extLst>
          </p:cNvPr>
          <p:cNvSpPr>
            <a:spLocks noGrp="1"/>
          </p:cNvSpPr>
          <p:nvPr>
            <p:ph type="body" sz="quarter" idx="14"/>
          </p:nvPr>
        </p:nvSpPr>
        <p:spPr>
          <a:xfrm>
            <a:off x="4943872" y="718472"/>
            <a:ext cx="2921100" cy="369332"/>
          </a:xfrm>
        </p:spPr>
        <p:txBody>
          <a:bodyPr/>
          <a:lstStyle/>
          <a:p>
            <a:r>
              <a:rPr lang="en-US" dirty="0"/>
              <a:t>Teams Toolkit</a:t>
            </a:r>
          </a:p>
        </p:txBody>
      </p:sp>
      <p:sp>
        <p:nvSpPr>
          <p:cNvPr id="6" name="Text Placeholder 5">
            <a:extLst>
              <a:ext uri="{FF2B5EF4-FFF2-40B4-BE49-F238E27FC236}">
                <a16:creationId xmlns:a16="http://schemas.microsoft.com/office/drawing/2014/main" id="{129246AE-BB69-494B-8D36-723CE87F350F}"/>
              </a:ext>
            </a:extLst>
          </p:cNvPr>
          <p:cNvSpPr>
            <a:spLocks noGrp="1"/>
          </p:cNvSpPr>
          <p:nvPr>
            <p:ph type="body" sz="quarter" idx="15"/>
          </p:nvPr>
        </p:nvSpPr>
        <p:spPr>
          <a:xfrm>
            <a:off x="4943871" y="1346405"/>
            <a:ext cx="2921101" cy="904863"/>
          </a:xfrm>
        </p:spPr>
        <p:txBody>
          <a:bodyPr/>
          <a:lstStyle/>
          <a:p>
            <a:r>
              <a:rPr lang="en-GB" dirty="0">
                <a:hlinkClick r:id="rId2"/>
              </a:rPr>
              <a:t>Teams Toolkit Overview - Teams | Microsoft Learn</a:t>
            </a:r>
            <a:endParaRPr lang="en-GB" dirty="0">
              <a:hlinkClick r:id="rId3"/>
            </a:endParaRPr>
          </a:p>
          <a:p>
            <a:r>
              <a:rPr lang="en-GB" dirty="0">
                <a:hlinkClick r:id="rId4"/>
              </a:rPr>
              <a:t>Create a new Teams app - Teams | Microsoft Learn</a:t>
            </a:r>
            <a:endParaRPr lang="en-US" dirty="0"/>
          </a:p>
        </p:txBody>
      </p:sp>
      <p:sp>
        <p:nvSpPr>
          <p:cNvPr id="3" name="Text Placeholder 2">
            <a:extLst>
              <a:ext uri="{FF2B5EF4-FFF2-40B4-BE49-F238E27FC236}">
                <a16:creationId xmlns:a16="http://schemas.microsoft.com/office/drawing/2014/main" id="{514699CA-6E43-8C47-BB3B-CC3DCD976BEB}"/>
              </a:ext>
            </a:extLst>
          </p:cNvPr>
          <p:cNvSpPr>
            <a:spLocks noGrp="1"/>
          </p:cNvSpPr>
          <p:nvPr>
            <p:ph type="body" sz="quarter" idx="12"/>
          </p:nvPr>
        </p:nvSpPr>
        <p:spPr>
          <a:xfrm>
            <a:off x="8688289" y="718472"/>
            <a:ext cx="2921100" cy="369332"/>
          </a:xfrm>
        </p:spPr>
        <p:txBody>
          <a:bodyPr/>
          <a:lstStyle/>
          <a:p>
            <a:r>
              <a:rPr lang="en-US" dirty="0" err="1"/>
              <a:t>TeamsFX</a:t>
            </a:r>
            <a:endParaRPr lang="en-US" dirty="0"/>
          </a:p>
        </p:txBody>
      </p:sp>
      <p:sp>
        <p:nvSpPr>
          <p:cNvPr id="4" name="Text Placeholder 3">
            <a:extLst>
              <a:ext uri="{FF2B5EF4-FFF2-40B4-BE49-F238E27FC236}">
                <a16:creationId xmlns:a16="http://schemas.microsoft.com/office/drawing/2014/main" id="{38B99A0D-77CA-744D-93D7-F76F58CD6387}"/>
              </a:ext>
            </a:extLst>
          </p:cNvPr>
          <p:cNvSpPr>
            <a:spLocks noGrp="1"/>
          </p:cNvSpPr>
          <p:nvPr>
            <p:ph type="body" sz="quarter" idx="13"/>
          </p:nvPr>
        </p:nvSpPr>
        <p:spPr>
          <a:xfrm>
            <a:off x="8688288" y="1346405"/>
            <a:ext cx="2921101" cy="1120307"/>
          </a:xfrm>
        </p:spPr>
        <p:txBody>
          <a:bodyPr/>
          <a:lstStyle/>
          <a:p>
            <a:r>
              <a:rPr lang="en-GB" dirty="0">
                <a:hlinkClick r:id="rId5"/>
              </a:rPr>
              <a:t>TeamsFx SDK - Teams | Microsoft Learn</a:t>
            </a:r>
            <a:endParaRPr lang="en-GB" dirty="0">
              <a:hlinkClick r:id="rId3"/>
            </a:endParaRPr>
          </a:p>
          <a:p>
            <a:r>
              <a:rPr lang="en-GB" dirty="0">
                <a:hlinkClick r:id="rId3"/>
              </a:rPr>
              <a:t>OfficeDev/TeamsFx: Developer tools for building Teams apps (github.com)</a:t>
            </a:r>
            <a:endParaRPr lang="en-US" dirty="0"/>
          </a:p>
        </p:txBody>
      </p:sp>
    </p:spTree>
    <p:extLst>
      <p:ext uri="{BB962C8B-B14F-4D97-AF65-F5344CB8AC3E}">
        <p14:creationId xmlns:p14="http://schemas.microsoft.com/office/powerpoint/2010/main" val="4185416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830278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0</TotalTime>
  <Words>375</Words>
  <Application>Microsoft Office PowerPoint</Application>
  <PresentationFormat>Widescreen</PresentationFormat>
  <Paragraphs>54</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Consolas</vt:lpstr>
      <vt:lpstr>Segoe UI</vt:lpstr>
      <vt:lpstr>Segoe UI Semibold</vt:lpstr>
      <vt:lpstr>Wingdings</vt:lpstr>
      <vt:lpstr>White Template</vt:lpstr>
      <vt:lpstr>Build your first  notification bot using Teams Toolkit for Visual Studio Code</vt:lpstr>
      <vt:lpstr>Profile Slide</vt:lpstr>
      <vt:lpstr>Agenda</vt:lpstr>
      <vt:lpstr>What is a notification bot?</vt:lpstr>
      <vt:lpstr>Teams Toolkit for Visual Studio Code</vt:lpstr>
      <vt:lpstr>Let’s build</vt:lpstr>
      <vt:lpstr>Summary</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2022-01-20T00:35:32Z</dcterms:created>
  <dcterms:modified xsi:type="dcterms:W3CDTF">2022-10-04T21:21:35Z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